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05" r:id="rId5"/>
    <p:sldId id="306" r:id="rId6"/>
    <p:sldId id="308" r:id="rId7"/>
    <p:sldId id="310" r:id="rId8"/>
    <p:sldId id="307" r:id="rId9"/>
    <p:sldId id="309" r:id="rId10"/>
    <p:sldId id="319" r:id="rId11"/>
    <p:sldId id="320" r:id="rId12"/>
    <p:sldId id="321" r:id="rId13"/>
    <p:sldId id="311" r:id="rId14"/>
    <p:sldId id="312" r:id="rId15"/>
    <p:sldId id="314" r:id="rId16"/>
    <p:sldId id="322" r:id="rId17"/>
    <p:sldId id="323" r:id="rId18"/>
    <p:sldId id="324" r:id="rId19"/>
    <p:sldId id="325" r:id="rId20"/>
    <p:sldId id="31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792" userDrawn="1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pos="7128" userDrawn="1">
          <p15:clr>
            <a:srgbClr val="A4A3A4"/>
          </p15:clr>
        </p15:guide>
        <p15:guide id="5" orient="horz" pos="2808" userDrawn="1">
          <p15:clr>
            <a:srgbClr val="A4A3A4"/>
          </p15:clr>
        </p15:guide>
        <p15:guide id="6" pos="2976" userDrawn="1">
          <p15:clr>
            <a:srgbClr val="A4A3A4"/>
          </p15:clr>
        </p15:guide>
        <p15:guide id="7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8D230F3-CF80-4859-8CE7-A43EE81993B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77"/>
    <p:restoredTop sz="94682"/>
  </p:normalViewPr>
  <p:slideViewPr>
    <p:cSldViewPr snapToGrid="0">
      <p:cViewPr varScale="1">
        <p:scale>
          <a:sx n="90" d="100"/>
          <a:sy n="90" d="100"/>
        </p:scale>
        <p:origin x="624" y="67"/>
      </p:cViewPr>
      <p:guideLst>
        <p:guide orient="horz" pos="3792"/>
        <p:guide pos="528"/>
        <p:guide pos="7128"/>
        <p:guide orient="horz" pos="2808"/>
        <p:guide pos="2976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12/8/2024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6425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10FBCDE-EE59-33A6-32CA-9F6279AA43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5A58EF-738C-B1BA-F49A-84ADB68F8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9858"/>
          <a:stretch/>
        </p:blipFill>
        <p:spPr>
          <a:xfrm>
            <a:off x="8401354" y="9452"/>
            <a:ext cx="2286000" cy="11462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7F78E2C-6843-1373-E993-79393D858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858"/>
          <a:stretch/>
        </p:blipFill>
        <p:spPr>
          <a:xfrm>
            <a:off x="10687351" y="9452"/>
            <a:ext cx="1504649" cy="11462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59DD38-C8CC-7B28-F492-ACB263A81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EFF3B2-90E8-5D9B-CEA8-00B05000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215" cy="4480560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880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C5788EE-4EDA-20FA-8EB9-2F0639E8A2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053CA0-7A9F-FC49-AD3F-F3280344D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67F6939-7B7E-F49F-8219-DC8CDAC85D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ACCA700-291A-CD50-0CF3-749300C8D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EFADD4D-8EF2-3DF8-F5F4-9459752D5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5B36F67-81DA-36AC-5D17-0172FF5A7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" y="1527048"/>
            <a:ext cx="10479024" cy="449884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46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3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2952" y="0"/>
            <a:ext cx="6099048" cy="687628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4" name="Title 123">
            <a:extLst>
              <a:ext uri="{FF2B5EF4-FFF2-40B4-BE49-F238E27FC236}">
                <a16:creationId xmlns:a16="http://schemas.microsoft.com/office/drawing/2014/main" id="{5EF8E4BF-2FB4-FFDD-E565-805C4762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4" y="832104"/>
            <a:ext cx="6099048" cy="5219236"/>
          </a:xfrm>
        </p:spPr>
        <p:txBody>
          <a:bodyPr anchor="t"/>
          <a:lstStyle>
            <a:lvl1pPr>
              <a:lnSpc>
                <a:spcPct val="75000"/>
              </a:lnSpc>
              <a:defRPr sz="8000" b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3" name="Text Placeholder 122">
            <a:extLst>
              <a:ext uri="{FF2B5EF4-FFF2-40B4-BE49-F238E27FC236}">
                <a16:creationId xmlns:a16="http://schemas.microsoft.com/office/drawing/2014/main" id="{25C59923-6546-AB3B-534C-22113CD9D6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01353" y="-1"/>
            <a:ext cx="3790650" cy="1155691"/>
          </a:xfrm>
          <a:custGeom>
            <a:avLst/>
            <a:gdLst>
              <a:gd name="connsiteX0" fmla="*/ 2293575 w 3790650"/>
              <a:gd name="connsiteY0" fmla="*/ 0 h 1155691"/>
              <a:gd name="connsiteX1" fmla="*/ 3790650 w 3790650"/>
              <a:gd name="connsiteY1" fmla="*/ 0 h 1155691"/>
              <a:gd name="connsiteX2" fmla="*/ 3790650 w 3790650"/>
              <a:gd name="connsiteY2" fmla="*/ 1098632 h 1155691"/>
              <a:gd name="connsiteX3" fmla="*/ 3775153 w 3790650"/>
              <a:gd name="connsiteY3" fmla="*/ 1104304 h 1155691"/>
              <a:gd name="connsiteX4" fmla="*/ 3435268 w 3790650"/>
              <a:gd name="connsiteY4" fmla="*/ 1155691 h 1155691"/>
              <a:gd name="connsiteX5" fmla="*/ 2292295 w 3790650"/>
              <a:gd name="connsiteY5" fmla="*/ 12701 h 1155691"/>
              <a:gd name="connsiteX6" fmla="*/ 1280 w 3790650"/>
              <a:gd name="connsiteY6" fmla="*/ 0 h 1155691"/>
              <a:gd name="connsiteX7" fmla="*/ 2284665 w 3790650"/>
              <a:gd name="connsiteY7" fmla="*/ 0 h 1155691"/>
              <a:gd name="connsiteX8" fmla="*/ 2285945 w 3790650"/>
              <a:gd name="connsiteY8" fmla="*/ 12701 h 1155691"/>
              <a:gd name="connsiteX9" fmla="*/ 1142973 w 3790650"/>
              <a:gd name="connsiteY9" fmla="*/ 1155691 h 1155691"/>
              <a:gd name="connsiteX10" fmla="*/ 0 w 3790650"/>
              <a:gd name="connsiteY10" fmla="*/ 12701 h 1155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90650" h="1155691">
                <a:moveTo>
                  <a:pt x="2293575" y="0"/>
                </a:moveTo>
                <a:lnTo>
                  <a:pt x="3790650" y="0"/>
                </a:lnTo>
                <a:lnTo>
                  <a:pt x="3790650" y="1098632"/>
                </a:lnTo>
                <a:lnTo>
                  <a:pt x="3775153" y="1104304"/>
                </a:lnTo>
                <a:cubicBezTo>
                  <a:pt x="3667783" y="1137700"/>
                  <a:pt x="3553627" y="1155691"/>
                  <a:pt x="3435268" y="1155691"/>
                </a:cubicBezTo>
                <a:cubicBezTo>
                  <a:pt x="2804021" y="1155691"/>
                  <a:pt x="2292295" y="643957"/>
                  <a:pt x="2292295" y="12701"/>
                </a:cubicBezTo>
                <a:close/>
                <a:moveTo>
                  <a:pt x="1280" y="0"/>
                </a:moveTo>
                <a:lnTo>
                  <a:pt x="2284665" y="0"/>
                </a:lnTo>
                <a:lnTo>
                  <a:pt x="2285945" y="12701"/>
                </a:lnTo>
                <a:cubicBezTo>
                  <a:pt x="2285945" y="643957"/>
                  <a:pt x="1774219" y="1155691"/>
                  <a:pt x="1142973" y="1155691"/>
                </a:cubicBezTo>
                <a:cubicBezTo>
                  <a:pt x="511726" y="1155691"/>
                  <a:pt x="0" y="643957"/>
                  <a:pt x="0" y="12701"/>
                </a:cubicBezTo>
                <a:close/>
              </a:path>
            </a:pathLst>
          </a:custGeom>
          <a:solidFill>
            <a:schemeClr val="accent6">
              <a:lumMod val="75000"/>
              <a:alpha val="25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0C9A0C-95B8-C535-9B78-63FDB782BE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3" y="5727700"/>
            <a:ext cx="12192003" cy="1130300"/>
          </a:xfrm>
          <a:custGeom>
            <a:avLst/>
            <a:gdLst>
              <a:gd name="connsiteX0" fmla="*/ 11823828 w 12192003"/>
              <a:gd name="connsiteY0" fmla="*/ 0 h 1130300"/>
              <a:gd name="connsiteX1" fmla="*/ 12163721 w 12192003"/>
              <a:gd name="connsiteY1" fmla="*/ 51387 h 1130300"/>
              <a:gd name="connsiteX2" fmla="*/ 12192003 w 12192003"/>
              <a:gd name="connsiteY2" fmla="*/ 61738 h 1130300"/>
              <a:gd name="connsiteX3" fmla="*/ 12192003 w 12192003"/>
              <a:gd name="connsiteY3" fmla="*/ 1130300 h 1130300"/>
              <a:gd name="connsiteX4" fmla="*/ 10681469 w 12192003"/>
              <a:gd name="connsiteY4" fmla="*/ 1130300 h 1130300"/>
              <a:gd name="connsiteX5" fmla="*/ 10686729 w 12192003"/>
              <a:gd name="connsiteY5" fmla="*/ 1026126 h 1130300"/>
              <a:gd name="connsiteX6" fmla="*/ 11823828 w 12192003"/>
              <a:gd name="connsiteY6" fmla="*/ 0 h 1130300"/>
              <a:gd name="connsiteX7" fmla="*/ 9531478 w 12192003"/>
              <a:gd name="connsiteY7" fmla="*/ 0 h 1130300"/>
              <a:gd name="connsiteX8" fmla="*/ 10668577 w 12192003"/>
              <a:gd name="connsiteY8" fmla="*/ 1026126 h 1130300"/>
              <a:gd name="connsiteX9" fmla="*/ 10673837 w 12192003"/>
              <a:gd name="connsiteY9" fmla="*/ 1130300 h 1130300"/>
              <a:gd name="connsiteX10" fmla="*/ 8389119 w 12192003"/>
              <a:gd name="connsiteY10" fmla="*/ 1130300 h 1130300"/>
              <a:gd name="connsiteX11" fmla="*/ 8394379 w 12192003"/>
              <a:gd name="connsiteY11" fmla="*/ 1026126 h 1130300"/>
              <a:gd name="connsiteX12" fmla="*/ 9531478 w 12192003"/>
              <a:gd name="connsiteY12" fmla="*/ 0 h 1130300"/>
              <a:gd name="connsiteX13" fmla="*/ 7239129 w 12192003"/>
              <a:gd name="connsiteY13" fmla="*/ 0 h 1130300"/>
              <a:gd name="connsiteX14" fmla="*/ 8376227 w 12192003"/>
              <a:gd name="connsiteY14" fmla="*/ 1026126 h 1130300"/>
              <a:gd name="connsiteX15" fmla="*/ 8381487 w 12192003"/>
              <a:gd name="connsiteY15" fmla="*/ 1130300 h 1130300"/>
              <a:gd name="connsiteX16" fmla="*/ 6096769 w 12192003"/>
              <a:gd name="connsiteY16" fmla="*/ 1130300 h 1130300"/>
              <a:gd name="connsiteX17" fmla="*/ 6102029 w 12192003"/>
              <a:gd name="connsiteY17" fmla="*/ 1026126 h 1130300"/>
              <a:gd name="connsiteX18" fmla="*/ 7239129 w 12192003"/>
              <a:gd name="connsiteY18" fmla="*/ 0 h 1130300"/>
              <a:gd name="connsiteX19" fmla="*/ 4946780 w 12192003"/>
              <a:gd name="connsiteY19" fmla="*/ 0 h 1130300"/>
              <a:gd name="connsiteX20" fmla="*/ 6083878 w 12192003"/>
              <a:gd name="connsiteY20" fmla="*/ 1026126 h 1130300"/>
              <a:gd name="connsiteX21" fmla="*/ 6089139 w 12192003"/>
              <a:gd name="connsiteY21" fmla="*/ 1130300 h 1130300"/>
              <a:gd name="connsiteX22" fmla="*/ 3804423 w 12192003"/>
              <a:gd name="connsiteY22" fmla="*/ 1130300 h 1130300"/>
              <a:gd name="connsiteX23" fmla="*/ 3809684 w 12192003"/>
              <a:gd name="connsiteY23" fmla="*/ 1026126 h 1130300"/>
              <a:gd name="connsiteX24" fmla="*/ 4946780 w 12192003"/>
              <a:gd name="connsiteY24" fmla="*/ 0 h 1130300"/>
              <a:gd name="connsiteX25" fmla="*/ 2654431 w 12192003"/>
              <a:gd name="connsiteY25" fmla="*/ 0 h 1130300"/>
              <a:gd name="connsiteX26" fmla="*/ 3791530 w 12192003"/>
              <a:gd name="connsiteY26" fmla="*/ 1026126 h 1130300"/>
              <a:gd name="connsiteX27" fmla="*/ 3796791 w 12192003"/>
              <a:gd name="connsiteY27" fmla="*/ 1130300 h 1130300"/>
              <a:gd name="connsiteX28" fmla="*/ 1512072 w 12192003"/>
              <a:gd name="connsiteY28" fmla="*/ 1130300 h 1130300"/>
              <a:gd name="connsiteX29" fmla="*/ 1517332 w 12192003"/>
              <a:gd name="connsiteY29" fmla="*/ 1026126 h 1130300"/>
              <a:gd name="connsiteX30" fmla="*/ 2654431 w 12192003"/>
              <a:gd name="connsiteY30" fmla="*/ 0 h 1130300"/>
              <a:gd name="connsiteX31" fmla="*/ 362080 w 12192003"/>
              <a:gd name="connsiteY31" fmla="*/ 0 h 1130300"/>
              <a:gd name="connsiteX32" fmla="*/ 1499179 w 12192003"/>
              <a:gd name="connsiteY32" fmla="*/ 1026126 h 1130300"/>
              <a:gd name="connsiteX33" fmla="*/ 1504439 w 12192003"/>
              <a:gd name="connsiteY33" fmla="*/ 1130300 h 1130300"/>
              <a:gd name="connsiteX34" fmla="*/ 0 w 12192003"/>
              <a:gd name="connsiteY34" fmla="*/ 1130300 h 1130300"/>
              <a:gd name="connsiteX35" fmla="*/ 0 w 12192003"/>
              <a:gd name="connsiteY35" fmla="*/ 59507 h 1130300"/>
              <a:gd name="connsiteX36" fmla="*/ 22187 w 12192003"/>
              <a:gd name="connsiteY36" fmla="*/ 51387 h 1130300"/>
              <a:gd name="connsiteX37" fmla="*/ 362080 w 12192003"/>
              <a:gd name="connsiteY37" fmla="*/ 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3" h="1130300">
                <a:moveTo>
                  <a:pt x="11823828" y="0"/>
                </a:moveTo>
                <a:cubicBezTo>
                  <a:pt x="11942189" y="0"/>
                  <a:pt x="12056349" y="17991"/>
                  <a:pt x="12163721" y="51387"/>
                </a:cubicBezTo>
                <a:lnTo>
                  <a:pt x="12192003" y="61738"/>
                </a:lnTo>
                <a:lnTo>
                  <a:pt x="12192003" y="1130300"/>
                </a:lnTo>
                <a:lnTo>
                  <a:pt x="10681469" y="1130300"/>
                </a:lnTo>
                <a:lnTo>
                  <a:pt x="10686729" y="1026126"/>
                </a:lnTo>
                <a:cubicBezTo>
                  <a:pt x="10745262" y="449767"/>
                  <a:pt x="11232021" y="0"/>
                  <a:pt x="11823828" y="0"/>
                </a:cubicBezTo>
                <a:close/>
                <a:moveTo>
                  <a:pt x="9531478" y="0"/>
                </a:moveTo>
                <a:cubicBezTo>
                  <a:pt x="10123285" y="0"/>
                  <a:pt x="10610044" y="449767"/>
                  <a:pt x="10668577" y="1026126"/>
                </a:cubicBezTo>
                <a:lnTo>
                  <a:pt x="10673837" y="1130300"/>
                </a:lnTo>
                <a:lnTo>
                  <a:pt x="8389119" y="1130300"/>
                </a:lnTo>
                <a:lnTo>
                  <a:pt x="8394379" y="1026126"/>
                </a:lnTo>
                <a:cubicBezTo>
                  <a:pt x="8452912" y="449767"/>
                  <a:pt x="8939671" y="0"/>
                  <a:pt x="9531478" y="0"/>
                </a:cubicBezTo>
                <a:close/>
                <a:moveTo>
                  <a:pt x="7239129" y="0"/>
                </a:moveTo>
                <a:cubicBezTo>
                  <a:pt x="7830936" y="0"/>
                  <a:pt x="8317694" y="449767"/>
                  <a:pt x="8376227" y="1026126"/>
                </a:cubicBezTo>
                <a:lnTo>
                  <a:pt x="8381487" y="1130300"/>
                </a:lnTo>
                <a:lnTo>
                  <a:pt x="6096769" y="1130300"/>
                </a:lnTo>
                <a:lnTo>
                  <a:pt x="6102029" y="1026126"/>
                </a:lnTo>
                <a:cubicBezTo>
                  <a:pt x="6160563" y="449767"/>
                  <a:pt x="6647322" y="0"/>
                  <a:pt x="7239129" y="0"/>
                </a:cubicBezTo>
                <a:close/>
                <a:moveTo>
                  <a:pt x="4946780" y="0"/>
                </a:moveTo>
                <a:cubicBezTo>
                  <a:pt x="5538587" y="0"/>
                  <a:pt x="6025345" y="449767"/>
                  <a:pt x="6083878" y="1026126"/>
                </a:cubicBezTo>
                <a:lnTo>
                  <a:pt x="6089139" y="1130300"/>
                </a:lnTo>
                <a:lnTo>
                  <a:pt x="3804423" y="1130300"/>
                </a:lnTo>
                <a:lnTo>
                  <a:pt x="3809684" y="1026126"/>
                </a:lnTo>
                <a:cubicBezTo>
                  <a:pt x="3868216" y="449767"/>
                  <a:pt x="4354972" y="0"/>
                  <a:pt x="4946780" y="0"/>
                </a:cubicBezTo>
                <a:close/>
                <a:moveTo>
                  <a:pt x="2654431" y="0"/>
                </a:moveTo>
                <a:cubicBezTo>
                  <a:pt x="3246238" y="0"/>
                  <a:pt x="3732997" y="449767"/>
                  <a:pt x="3791530" y="1026126"/>
                </a:cubicBezTo>
                <a:lnTo>
                  <a:pt x="3796791" y="1130300"/>
                </a:lnTo>
                <a:lnTo>
                  <a:pt x="1512072" y="1130300"/>
                </a:lnTo>
                <a:lnTo>
                  <a:pt x="1517332" y="1026126"/>
                </a:lnTo>
                <a:cubicBezTo>
                  <a:pt x="1575865" y="449767"/>
                  <a:pt x="2062624" y="0"/>
                  <a:pt x="2654431" y="0"/>
                </a:cubicBezTo>
                <a:close/>
                <a:moveTo>
                  <a:pt x="362080" y="0"/>
                </a:moveTo>
                <a:cubicBezTo>
                  <a:pt x="953887" y="0"/>
                  <a:pt x="1440646" y="449767"/>
                  <a:pt x="1499179" y="1026126"/>
                </a:cubicBezTo>
                <a:lnTo>
                  <a:pt x="1504439" y="1130300"/>
                </a:lnTo>
                <a:lnTo>
                  <a:pt x="0" y="1130300"/>
                </a:lnTo>
                <a:lnTo>
                  <a:pt x="0" y="59507"/>
                </a:lnTo>
                <a:lnTo>
                  <a:pt x="22187" y="51387"/>
                </a:lnTo>
                <a:cubicBezTo>
                  <a:pt x="129559" y="17991"/>
                  <a:pt x="243719" y="0"/>
                  <a:pt x="362080" y="0"/>
                </a:cubicBezTo>
                <a:close/>
              </a:path>
            </a:pathLst>
          </a:custGeom>
          <a:solidFill>
            <a:schemeClr val="accent6">
              <a:lumMod val="75000"/>
              <a:alpha val="25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70972619-C968-1257-58C9-0DC661642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724189"/>
            <a:ext cx="1503729" cy="1133811"/>
          </a:xfrm>
          <a:custGeom>
            <a:avLst/>
            <a:gdLst>
              <a:gd name="connsiteX0" fmla="*/ 367995 w 1503729"/>
              <a:gd name="connsiteY0" fmla="*/ 19 h 1133811"/>
              <a:gd name="connsiteX1" fmla="*/ 1481576 w 1503729"/>
              <a:gd name="connsiteY1" fmla="*/ 913359 h 1133811"/>
              <a:gd name="connsiteX2" fmla="*/ 1503729 w 1503729"/>
              <a:gd name="connsiteY2" fmla="*/ 1133811 h 1133811"/>
              <a:gd name="connsiteX3" fmla="*/ 1371482 w 1503729"/>
              <a:gd name="connsiteY3" fmla="*/ 1133811 h 1133811"/>
              <a:gd name="connsiteX4" fmla="*/ 1275407 w 1503729"/>
              <a:gd name="connsiteY4" fmla="*/ 1118667 h 1133811"/>
              <a:gd name="connsiteX5" fmla="*/ 367995 w 1503729"/>
              <a:gd name="connsiteY5" fmla="*/ 19 h 1133811"/>
              <a:gd name="connsiteX6" fmla="*/ 367996 w 1503729"/>
              <a:gd name="connsiteY6" fmla="*/ 0 h 1133811"/>
              <a:gd name="connsiteX7" fmla="*/ 33218 w 1503729"/>
              <a:gd name="connsiteY7" fmla="*/ 808204 h 1133811"/>
              <a:gd name="connsiteX8" fmla="*/ 0 w 1503729"/>
              <a:gd name="connsiteY8" fmla="*/ 838393 h 1133811"/>
              <a:gd name="connsiteX9" fmla="*/ 0 w 1503729"/>
              <a:gd name="connsiteY9" fmla="*/ 61671 h 1133811"/>
              <a:gd name="connsiteX10" fmla="*/ 28102 w 1503729"/>
              <a:gd name="connsiteY10" fmla="*/ 51386 h 1133811"/>
              <a:gd name="connsiteX11" fmla="*/ 367996 w 1503729"/>
              <a:gd name="connsiteY11" fmla="*/ 0 h 113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03729" h="1133811">
                <a:moveTo>
                  <a:pt x="367995" y="19"/>
                </a:moveTo>
                <a:cubicBezTo>
                  <a:pt x="917788" y="3008"/>
                  <a:pt x="1375686" y="394157"/>
                  <a:pt x="1481576" y="913359"/>
                </a:cubicBezTo>
                <a:lnTo>
                  <a:pt x="1503729" y="1133811"/>
                </a:lnTo>
                <a:lnTo>
                  <a:pt x="1371482" y="1133811"/>
                </a:lnTo>
                <a:lnTo>
                  <a:pt x="1275407" y="1118667"/>
                </a:lnTo>
                <a:cubicBezTo>
                  <a:pt x="757177" y="1010082"/>
                  <a:pt x="368000" y="550498"/>
                  <a:pt x="367995" y="19"/>
                </a:cubicBezTo>
                <a:close/>
                <a:moveTo>
                  <a:pt x="367996" y="0"/>
                </a:moveTo>
                <a:cubicBezTo>
                  <a:pt x="367996" y="315623"/>
                  <a:pt x="240061" y="601366"/>
                  <a:pt x="33218" y="808204"/>
                </a:cubicBezTo>
                <a:lnTo>
                  <a:pt x="0" y="838393"/>
                </a:lnTo>
                <a:lnTo>
                  <a:pt x="0" y="61671"/>
                </a:lnTo>
                <a:lnTo>
                  <a:pt x="28102" y="51386"/>
                </a:lnTo>
                <a:cubicBezTo>
                  <a:pt x="135475" y="17991"/>
                  <a:pt x="249634" y="0"/>
                  <a:pt x="367996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 w="4154" cap="flat">
            <a:noFill/>
            <a:prstDash val="solid"/>
            <a:miter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0A4A3873-48BC-94DF-6006-FC7F81660A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1353" y="0"/>
            <a:ext cx="3790647" cy="1143002"/>
          </a:xfrm>
          <a:custGeom>
            <a:avLst/>
            <a:gdLst>
              <a:gd name="connsiteX0" fmla="*/ 3790647 w 3790647"/>
              <a:gd name="connsiteY0" fmla="*/ 304585 h 1143002"/>
              <a:gd name="connsiteX1" fmla="*/ 3790647 w 3790647"/>
              <a:gd name="connsiteY1" fmla="*/ 1081329 h 1143002"/>
              <a:gd name="connsiteX2" fmla="*/ 3762543 w 3790647"/>
              <a:gd name="connsiteY2" fmla="*/ 1091615 h 1143002"/>
              <a:gd name="connsiteX3" fmla="*/ 3422649 w 3790647"/>
              <a:gd name="connsiteY3" fmla="*/ 1143002 h 1143002"/>
              <a:gd name="connsiteX4" fmla="*/ 3757427 w 3790647"/>
              <a:gd name="connsiteY4" fmla="*/ 334777 h 1143002"/>
              <a:gd name="connsiteX5" fmla="*/ 2285997 w 3790647"/>
              <a:gd name="connsiteY5" fmla="*/ 17 h 1143002"/>
              <a:gd name="connsiteX6" fmla="*/ 3422650 w 3790647"/>
              <a:gd name="connsiteY6" fmla="*/ 1142983 h 1143002"/>
              <a:gd name="connsiteX7" fmla="*/ 2285997 w 3790647"/>
              <a:gd name="connsiteY7" fmla="*/ 17 h 1143002"/>
              <a:gd name="connsiteX8" fmla="*/ 0 w 3790647"/>
              <a:gd name="connsiteY8" fmla="*/ 17 h 1143002"/>
              <a:gd name="connsiteX9" fmla="*/ 1136650 w 3790647"/>
              <a:gd name="connsiteY9" fmla="*/ 1142983 h 1143002"/>
              <a:gd name="connsiteX10" fmla="*/ 0 w 3790647"/>
              <a:gd name="connsiteY10" fmla="*/ 17 h 1143002"/>
              <a:gd name="connsiteX11" fmla="*/ 2279650 w 3790647"/>
              <a:gd name="connsiteY11" fmla="*/ 0 h 1143002"/>
              <a:gd name="connsiteX12" fmla="*/ 1136650 w 3790647"/>
              <a:gd name="connsiteY12" fmla="*/ 1143002 h 1143002"/>
              <a:gd name="connsiteX13" fmla="*/ 2279650 w 3790647"/>
              <a:gd name="connsiteY13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90647" h="1143002">
                <a:moveTo>
                  <a:pt x="3790647" y="304585"/>
                </a:moveTo>
                <a:lnTo>
                  <a:pt x="3790647" y="1081329"/>
                </a:lnTo>
                <a:lnTo>
                  <a:pt x="3762543" y="1091615"/>
                </a:lnTo>
                <a:cubicBezTo>
                  <a:pt x="3655170" y="1125011"/>
                  <a:pt x="3541011" y="1143002"/>
                  <a:pt x="3422649" y="1143002"/>
                </a:cubicBezTo>
                <a:cubicBezTo>
                  <a:pt x="3422649" y="827371"/>
                  <a:pt x="3550584" y="541620"/>
                  <a:pt x="3757427" y="334777"/>
                </a:cubicBezTo>
                <a:close/>
                <a:moveTo>
                  <a:pt x="2285997" y="17"/>
                </a:moveTo>
                <a:cubicBezTo>
                  <a:pt x="2914332" y="3435"/>
                  <a:pt x="3422644" y="513848"/>
                  <a:pt x="3422650" y="1142983"/>
                </a:cubicBezTo>
                <a:cubicBezTo>
                  <a:pt x="2794315" y="1139567"/>
                  <a:pt x="2286006" y="629153"/>
                  <a:pt x="2285997" y="17"/>
                </a:cubicBezTo>
                <a:close/>
                <a:moveTo>
                  <a:pt x="0" y="17"/>
                </a:moveTo>
                <a:cubicBezTo>
                  <a:pt x="628334" y="3435"/>
                  <a:pt x="1136644" y="513848"/>
                  <a:pt x="1136650" y="1142983"/>
                </a:cubicBezTo>
                <a:cubicBezTo>
                  <a:pt x="508316" y="1139567"/>
                  <a:pt x="9" y="629153"/>
                  <a:pt x="0" y="17"/>
                </a:cubicBezTo>
                <a:close/>
                <a:moveTo>
                  <a:pt x="2279650" y="0"/>
                </a:moveTo>
                <a:cubicBezTo>
                  <a:pt x="2279650" y="631263"/>
                  <a:pt x="1767910" y="1143002"/>
                  <a:pt x="1136650" y="1143002"/>
                </a:cubicBezTo>
                <a:cubicBezTo>
                  <a:pt x="1136650" y="511739"/>
                  <a:pt x="1648390" y="0"/>
                  <a:pt x="227965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 w="4154" cap="flat">
            <a:noFill/>
            <a:prstDash val="solid"/>
            <a:miter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9C01A786-0C1A-6C4A-1466-1AE233D142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08" b="83148"/>
          <a:stretch/>
        </p:blipFill>
        <p:spPr>
          <a:xfrm>
            <a:off x="8401354" y="12700"/>
            <a:ext cx="3790646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71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059F316-9319-477C-3BD8-C3B19F248A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EF98D51-D262-470D-2214-A8A0EDB73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4584700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80B83D-EEC7-5C2D-9338-841D005457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BE97B1-E4D2-AA2A-1E85-0D59873513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Aft>
                <a:spcPts val="1800"/>
              </a:spcAft>
              <a:buSzPct val="100000"/>
              <a:buNone/>
              <a:defRPr sz="2000" b="1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1536827"/>
            <a:ext cx="5650992" cy="4480560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  <a:defRPr sz="2000"/>
            </a:lvl1pPr>
            <a:lvl2pPr marL="914400" indent="-457200">
              <a:buSzPct val="100000"/>
              <a:buFont typeface="+mj-lt"/>
              <a:buAutoNum type="alphaLcPeriod"/>
              <a:defRPr sz="2000"/>
            </a:lvl2pPr>
            <a:lvl3pPr marL="1371600" indent="-457200">
              <a:buSzPct val="100000"/>
              <a:buFont typeface="+mj-lt"/>
              <a:buAutoNum type="romanLcPeriod"/>
              <a:defRPr sz="1800"/>
            </a:lvl3pPr>
            <a:lvl4pPr marL="1828800" indent="-457200">
              <a:buSzPct val="100000"/>
              <a:buFont typeface="+mj-lt"/>
              <a:buAutoNum type="arabicParenR"/>
              <a:defRPr sz="1800"/>
            </a:lvl4pPr>
            <a:lvl5pPr marL="2286000" indent="-457200">
              <a:buSzPct val="100000"/>
              <a:buFont typeface="+mj-lt"/>
              <a:buAutoNum type="alphaLcParenR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07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10FBCDE-EE59-33A6-32CA-9F6279AA43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5A58EF-738C-B1BA-F49A-84ADB68F8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9858"/>
          <a:stretch/>
        </p:blipFill>
        <p:spPr>
          <a:xfrm>
            <a:off x="8401354" y="9452"/>
            <a:ext cx="2286000" cy="11462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7F78E2C-6843-1373-E993-79393D858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858"/>
          <a:stretch/>
        </p:blipFill>
        <p:spPr>
          <a:xfrm>
            <a:off x="10687351" y="9452"/>
            <a:ext cx="1504649" cy="11462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59DD38-C8CC-7B28-F492-ACB263A81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EFF3B2-90E8-5D9B-CEA8-00B05000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13" name="Title 123">
            <a:extLst>
              <a:ext uri="{FF2B5EF4-FFF2-40B4-BE49-F238E27FC236}">
                <a16:creationId xmlns:a16="http://schemas.microsoft.com/office/drawing/2014/main" id="{0B9C7C4B-FC2C-5D51-5679-3D5ED851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3" y="832104"/>
            <a:ext cx="10479088" cy="2587625"/>
          </a:xfrm>
        </p:spPr>
        <p:txBody>
          <a:bodyPr anchor="t"/>
          <a:lstStyle>
            <a:lvl1pPr>
              <a:lnSpc>
                <a:spcPct val="75000"/>
              </a:lnSpc>
              <a:defRPr sz="8000" b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79F5B69-7199-E3E6-5554-6CC2207D48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375" y="3705309"/>
            <a:ext cx="10479088" cy="2587625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b="1" i="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093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1EF8CAB-74EE-F5E0-2A98-D49729C57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783521D-ED5D-D5DB-16FA-CD1B1203DF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87659"/>
          <a:stretch/>
        </p:blipFill>
        <p:spPr>
          <a:xfrm>
            <a:off x="0" y="5731979"/>
            <a:ext cx="1504645" cy="11464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81EED1-F8B1-76DD-2AF9-959C65437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23ADF4-87AF-5693-9986-341478D50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E5EE104-2241-C262-895C-BCA769134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9B7E7AC-A0E6-BE9A-4728-8FE036CF35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spcAft>
                <a:spcPts val="0"/>
              </a:spcAft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4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1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F0337A6-0579-B5BC-C526-F7EBDDB8E8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166F179-9203-AC2D-A267-E25FA28E97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FC5468-5E1B-2FE4-DA95-D0CCC383D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17493C4-12E7-500C-5FD5-68370B57A2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49B5038-6091-D5DF-F2DA-3900885F4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442ADAB-F6BA-A55C-036E-C837F95C8F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11240" y="2231136"/>
            <a:ext cx="6080760" cy="4626864"/>
          </a:xfr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6931152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6931152" cy="4480560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945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18B122A-848F-E50E-C503-3930933A5C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08"/>
          <a:stretch/>
        </p:blipFill>
        <p:spPr>
          <a:xfrm>
            <a:off x="8401354" y="0"/>
            <a:ext cx="3790646" cy="685799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8CD9875-E4AF-D7EA-9F8B-D27F2C3104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2297076"/>
            <a:ext cx="2286000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513E8A3-5E78-5821-6B7B-AF6343ACA7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256415C-5388-7D35-1C15-8DA4ACDCA1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B78E2E7-B83A-F17C-9869-FED59DD51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16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2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321C850-160D-5CD7-B829-ADE752EA7A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/>
          <a:stretch/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3105707-8D59-D00C-596A-380479D0E0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2297076"/>
            <a:ext cx="2286000" cy="2286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DC4FC4F-BE00-1554-FEBD-DE21F3AB3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A310F08-0B34-7E1C-7605-4F81502355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3371AFC-6FAC-3C10-CCC0-ECE8DB9E99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024" cy="2679192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62272"/>
            <a:ext cx="12188952" cy="239572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03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0F0E0D3-11E9-A85D-821D-49C27B06B0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433D848-BBB0-8852-CBA7-96FB04BFA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556"/>
          <a:stretch/>
        </p:blipFill>
        <p:spPr>
          <a:xfrm>
            <a:off x="10687351" y="4584700"/>
            <a:ext cx="1504649" cy="11303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A0A5B28-1267-FF8C-DD34-4AE0CE17F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FE7896-D379-408C-54BB-757C71F0D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9515" r="34180"/>
          <a:stretch/>
        </p:blipFill>
        <p:spPr>
          <a:xfrm>
            <a:off x="10687351" y="1141376"/>
            <a:ext cx="1504649" cy="1154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E02B10-F9DF-509C-64D5-91DEB69881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1455" y="1536826"/>
            <a:ext cx="5650992" cy="55778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2267712"/>
            <a:ext cx="5650992" cy="376732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37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CE1CF12-4201-C23B-7B9A-02EB4F8A79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396"/>
          <a:stretch/>
        </p:blipFill>
        <p:spPr>
          <a:xfrm>
            <a:off x="0" y="5731980"/>
            <a:ext cx="12192000" cy="113872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13CE0C7-867A-80BB-9E96-3008375B7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8854" b="83396"/>
          <a:stretch/>
        </p:blipFill>
        <p:spPr>
          <a:xfrm>
            <a:off x="0" y="12700"/>
            <a:ext cx="3797300" cy="11387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36CB758-B1DB-F2E0-00E7-BF5660C5F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598" b="49858"/>
          <a:stretch/>
        </p:blipFill>
        <p:spPr>
          <a:xfrm>
            <a:off x="0" y="9452"/>
            <a:ext cx="1517954" cy="1146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024" y="841248"/>
            <a:ext cx="6556248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5">
            <a:extLst>
              <a:ext uri="{FF2B5EF4-FFF2-40B4-BE49-F238E27FC236}">
                <a16:creationId xmlns:a16="http://schemas.microsoft.com/office/drawing/2014/main" id="{A780F1E2-F795-D408-7361-9B32EA12F8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836676"/>
            <a:ext cx="3785616" cy="518464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64023" y="1536827"/>
            <a:ext cx="6556247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55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059F316-9319-477C-3BD8-C3B19F248A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EF98D51-D262-470D-2214-A8A0EDB73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4584700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80B83D-EEC7-5C2D-9338-841D005457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BE97B1-E4D2-AA2A-1E85-0D59873513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1536827"/>
            <a:ext cx="5650992" cy="44805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4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342900" indent="-342900">
              <a:lnSpc>
                <a:spcPct val="90000"/>
              </a:lnSpc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7448" y="1536827"/>
            <a:ext cx="6592824" cy="44805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D831DA-EDBD-A492-3E6D-6ABBF4438F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 b="83148"/>
          <a:stretch/>
        </p:blipFill>
        <p:spPr>
          <a:xfrm>
            <a:off x="10687350" y="12700"/>
            <a:ext cx="1504649" cy="11557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0071AEB-E268-A464-7197-69FA762C3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444"/>
          <a:stretch/>
        </p:blipFill>
        <p:spPr>
          <a:xfrm>
            <a:off x="10687351" y="9452"/>
            <a:ext cx="1504649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8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7936" y="6385422"/>
            <a:ext cx="843264" cy="2880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r">
              <a:defRPr lang="en-ZA" sz="1000" b="0" smtClean="0">
                <a:solidFill>
                  <a:sysClr val="windowText" lastClr="000000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0"/>
        </a:spcBef>
        <a:spcAft>
          <a:spcPts val="1800"/>
        </a:spcAft>
        <a:buSzPct val="7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dacity/self-driving-car-sim" TargetMode="External"/><Relationship Id="rId2" Type="http://schemas.openxmlformats.org/officeDocument/2006/relationships/hyperlink" Target="https://www.google.com/url?q=https%3A%2F%2Funity.com%2F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google.com/url?q=https%3A%2F%2Fjournalofbigdata.springeropen.com%2Farticles%2F10.1186%2Fs40537-019-0197-0" TargetMode="External"/><Relationship Id="rId4" Type="http://schemas.openxmlformats.org/officeDocument/2006/relationships/hyperlink" Target="https://www.google.com/url?q=https%3A%2F%2Farxiv.org%2Fabs%2F1604.07316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917E-922A-1054-6306-D37C378F1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55" y="841248"/>
            <a:ext cx="10479024" cy="557784"/>
          </a:xfrm>
        </p:spPr>
        <p:txBody>
          <a:bodyPr/>
          <a:lstStyle/>
          <a:p>
            <a:pPr algn="ctr"/>
            <a:r>
              <a:rPr lang="en-US" dirty="0"/>
              <a:t>CS620 – Introduction to data science and analytics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E21F26-C795-F1BF-9D02-F88B01B9B098}"/>
              </a:ext>
            </a:extLst>
          </p:cNvPr>
          <p:cNvSpPr txBox="1">
            <a:spLocks/>
          </p:cNvSpPr>
          <p:nvPr/>
        </p:nvSpPr>
        <p:spPr>
          <a:xfrm>
            <a:off x="668867" y="1399032"/>
            <a:ext cx="10337800" cy="14700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2000" b="1" kern="1200" cap="all" spc="3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Autonomous Vehicle Simulation Through Data-Driven Methods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C73510-1245-1E58-AF9D-65C9A69D937E}"/>
              </a:ext>
            </a:extLst>
          </p:cNvPr>
          <p:cNvSpPr txBox="1">
            <a:spLocks/>
          </p:cNvSpPr>
          <p:nvPr/>
        </p:nvSpPr>
        <p:spPr>
          <a:xfrm>
            <a:off x="856488" y="5661108"/>
            <a:ext cx="10479024" cy="5577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2000" b="1" kern="1200" cap="all" spc="3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Name: Varsha Natarajan</a:t>
            </a:r>
          </a:p>
          <a:p>
            <a:pPr algn="ctr"/>
            <a:r>
              <a:rPr lang="en-US" dirty="0"/>
              <a:t>UIN: 01289709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F3CF4B-36F3-DECF-8C21-957D9CB7F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234" y="2460951"/>
            <a:ext cx="5063066" cy="30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99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5D67-56B9-4DBB-5270-4A51BFCD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891" y="878163"/>
            <a:ext cx="8096842" cy="557784"/>
          </a:xfrm>
        </p:spPr>
        <p:txBody>
          <a:bodyPr/>
          <a:lstStyle/>
          <a:p>
            <a:r>
              <a:rPr lang="en-IN" dirty="0"/>
              <a:t>Baseline and Mixed Augmentation Techniques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D930E-9FE8-F230-9BDF-13B152862E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3F6FCC3-D814-93C8-EA9E-53B5B7943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143" y="1435947"/>
            <a:ext cx="11234057" cy="4108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Baseline Techniques: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These are standard image augmentation methods designed to modify the input images to improve model generalization slightly.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Includes pan image, resizing, flipping, and brightness adjustment.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Mixed Techniques: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combinations of augmentations to simulate more complex and diverse driving scenarios.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Includes zoom with contrast adjustment, shear image, and noise injection.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Designed to enhance the model's robustness against real-world variations like lighting changes, perspective shifts, and environmental noise.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998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9ACF3-596C-92A5-7AD1-A2B11C037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Model Architecture - Machine Learning Model</a:t>
            </a:r>
            <a:b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75BAFA-03AB-7B89-1CA0-DC09783ECB3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7" y="1536828"/>
            <a:ext cx="10183804" cy="1276042"/>
          </a:xfrm>
        </p:spPr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The architecture for an autonomous driving model, using machine learning algorithms that utilize convolutional and dense layers to predict steering angles is built.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The model is optimized to predict steering angles from images captured by the vehicle’s camera.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B7C78-0890-627E-C852-B11CAB85CF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90436-39BD-D097-90DF-E6D580C8F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610" y="2812870"/>
            <a:ext cx="6104780" cy="37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81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603ED-5845-9B34-EF4D-77F260C55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dirty="0"/>
              <a:t>Evaluation metrics-Performance comparison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6" name="Table Placeholder 3">
            <a:extLst>
              <a:ext uri="{FF2B5EF4-FFF2-40B4-BE49-F238E27FC236}">
                <a16:creationId xmlns:a16="http://schemas.microsoft.com/office/drawing/2014/main" id="{29F1D68E-A6BD-BBAF-E58E-99086D82D066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981011165"/>
              </p:ext>
            </p:extLst>
          </p:nvPr>
        </p:nvGraphicFramePr>
        <p:xfrm>
          <a:off x="1940560" y="1520952"/>
          <a:ext cx="8280400" cy="4495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130956065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2749965458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2116711163"/>
                    </a:ext>
                  </a:extLst>
                </a:gridCol>
              </a:tblGrid>
              <a:tr h="7493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Metric</a:t>
                      </a:r>
                      <a:endParaRPr lang="en-US" sz="2000" b="0" i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Baseline Model</a:t>
                      </a:r>
                      <a:endParaRPr lang="en-US" sz="2000" b="0" i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Mixed Model</a:t>
                      </a:r>
                      <a:endParaRPr lang="en-US" sz="2000" b="0" i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17008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RMSE(Training)</a:t>
                      </a:r>
                      <a:endParaRPr lang="en-US" sz="2000" b="0" i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0.2881</a:t>
                      </a:r>
                      <a:endParaRPr lang="en-US" sz="2000" b="0" i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0.2764</a:t>
                      </a:r>
                      <a:endParaRPr lang="en-US" sz="2000" b="0" i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888340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RMSE(Validation)</a:t>
                      </a:r>
                      <a:endParaRPr lang="en-US" sz="2000" b="0" i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0.2986	</a:t>
                      </a:r>
                      <a:endParaRPr lang="en-US" sz="2000" b="0" i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0.2450	</a:t>
                      </a:r>
                      <a:endParaRPr lang="en-US" sz="2000" b="0" i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089168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MAE</a:t>
                      </a:r>
                      <a:endParaRPr lang="en-US" sz="2000" b="0" i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0.1978	</a:t>
                      </a:r>
                      <a:endParaRPr lang="en-US" sz="2000" b="0" i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0.1857</a:t>
                      </a:r>
                      <a:endParaRPr lang="en-US" sz="2000" b="0" i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597798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MSE</a:t>
                      </a:r>
                      <a:endParaRPr lang="en-US" sz="2000" b="0" i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0.0918</a:t>
                      </a:r>
                      <a:endParaRPr lang="en-US" sz="2000" b="0" i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0.0553</a:t>
                      </a:r>
                      <a:endParaRPr lang="en-US" sz="2000" b="0" i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376521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R²</a:t>
                      </a:r>
                      <a:endParaRPr lang="en-US" sz="2000" b="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0.3760	</a:t>
                      </a:r>
                      <a:endParaRPr lang="en-US" sz="2000" b="0" i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0.5260	</a:t>
                      </a:r>
                      <a:endParaRPr lang="en-US" sz="2000" b="0" i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26680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33A90-2ED2-EF64-F9B3-7807A3275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25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D181E-04AD-EB9B-9CD6-56496995B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877653-56E2-32CF-79BD-D2F90C671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68605-ADF2-F717-063C-81646C179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445" y="1320800"/>
            <a:ext cx="8291085" cy="49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30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EA34C-1E21-018A-E000-F59E87BC8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6BB630-67F8-8267-0DA3-E92F9B963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dirty="0"/>
              <a:t>Key findings and analysis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6448391-C7E0-6BA2-61B0-ECAB45019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868" y="2054968"/>
            <a:ext cx="5240866" cy="2534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-Mixed augmentation improved prediction accuracy significantly.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Dataset balancing resulted in unbiased steering predictions.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The loss values were less and simulator works perfectly.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80CD3-47A7-8C44-42F1-57B63A741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268" y="1560488"/>
            <a:ext cx="5203579" cy="336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71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DD17C-FC62-2956-1F86-7456BF6DC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60CB45-348E-6332-35F1-1F30E260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28130"/>
            <a:ext cx="10479024" cy="557784"/>
          </a:xfrm>
        </p:spPr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A318184-B668-CD56-D6F1-80CE928DC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35" y="4185914"/>
            <a:ext cx="5240866" cy="170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Autonomous driving research.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Training environments for self-driving systems.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Real-world deployment in delivery vehicles and driver assistance systems.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D84932-73DB-0737-DDEE-D9D0FF567EEA}"/>
              </a:ext>
            </a:extLst>
          </p:cNvPr>
          <p:cNvSpPr txBox="1"/>
          <p:nvPr/>
        </p:nvSpPr>
        <p:spPr>
          <a:xfrm>
            <a:off x="719666" y="1251987"/>
            <a:ext cx="7941734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NSimSun" panose="02010609030101010101" pitchFamily="49" charset="-122"/>
                <a:cs typeface="Arial" panose="020B0604020202020204" pitchFamily="34" charset="0"/>
              </a:rPr>
              <a:t>The final product is a </a:t>
            </a:r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NSimSun" panose="02010609030101010101" pitchFamily="49" charset="-122"/>
                <a:cs typeface="Arial" panose="020B0604020202020204" pitchFamily="34" charset="0"/>
              </a:rPr>
              <a:t>trained predictive model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NSimSun" panose="02010609030101010101" pitchFamily="49" charset="-122"/>
                <a:cs typeface="Arial" panose="020B0604020202020204" pitchFamily="34" charset="0"/>
              </a:rPr>
              <a:t> capable of steering a virtual vehicle in the Unity simulator environment. It processes input images from multiple camera perspectives and predicts steering angles to navigate the simulation environment.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A612A903-8059-BABB-2968-434841B7C911}"/>
              </a:ext>
            </a:extLst>
          </p:cNvPr>
          <p:cNvSpPr txBox="1">
            <a:spLocks/>
          </p:cNvSpPr>
          <p:nvPr/>
        </p:nvSpPr>
        <p:spPr>
          <a:xfrm>
            <a:off x="856488" y="660368"/>
            <a:ext cx="10479024" cy="5577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2000" b="1" kern="1200" cap="all" spc="3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FINAL 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FAE30E-297C-C083-E704-20A8DA1E6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55017"/>
            <a:ext cx="2476500" cy="1847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452A54-4F53-665D-1A44-0BA0C5DC9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440" y="4802867"/>
            <a:ext cx="27146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91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FAA2-5062-4D32-C4E7-0D5B3DBFA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A23F8D-062C-EC70-5B32-890275B1A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0F81A3F-0E0D-F836-F23B-B6A2D0766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867" y="1389401"/>
            <a:ext cx="10320865" cy="3865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450"/>
              </a:spcAft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Unity Simulator:</a:t>
            </a:r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spcAft>
                <a:spcPts val="450"/>
              </a:spcAft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Unity Technologies. 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Unity User Manual: Simulating Physics.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Retrieved from 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https://unity.com/</a:t>
            </a:r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Aft>
                <a:spcPts val="450"/>
              </a:spcAft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Self-Driving Car Simulator:</a:t>
            </a:r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spcAft>
                <a:spcPts val="450"/>
              </a:spcAft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Udacity. 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Self-Driving Car Simulator Repository.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Retrieved from 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https://github.com/udacity/self-driving-car-sim</a:t>
            </a:r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Aft>
                <a:spcPts val="450"/>
              </a:spcAft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Behavioral Cloning:</a:t>
            </a:r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spcAft>
                <a:spcPts val="450"/>
              </a:spcAft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Bojarski, M., et al. (2016). 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 to End Learning for Self-Driving Cars.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Retrieved from 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https://arxiv.org/abs/1604.07316</a:t>
            </a:r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Aft>
                <a:spcPts val="450"/>
              </a:spcAft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Augmentation Techniques:</a:t>
            </a:r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spcAft>
                <a:spcPts val="450"/>
              </a:spcAft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Shorten, C., &amp;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Khoshgoftaar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T. M. (2019). 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survey on image data augmentation for deep learning.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Journal of Big Data, 6(1), 60. Retrieved from 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https://journalofbigdata.springeropen.com/articles/10.1186/s40537-019-0197-0</a:t>
            </a:r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104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CC25EE42-B3D5-AD1E-48BE-54CEFF2E3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1443" y="2169837"/>
            <a:ext cx="4619757" cy="1259163"/>
          </a:xfrm>
        </p:spPr>
        <p:txBody>
          <a:bodyPr/>
          <a:lstStyle/>
          <a:p>
            <a:r>
              <a:rPr lang="en-US" dirty="0"/>
              <a:t>Thank 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4027D16-8477-9439-2912-A02011AD8A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02921" y="3547534"/>
            <a:ext cx="7786158" cy="660400"/>
          </a:xfrm>
        </p:spPr>
        <p:txBody>
          <a:bodyPr/>
          <a:lstStyle/>
          <a:p>
            <a:r>
              <a:rPr lang="en-US" dirty="0"/>
              <a:t>Let’s dive into how our simulator WORKS!!!</a:t>
            </a:r>
          </a:p>
        </p:txBody>
      </p:sp>
    </p:spTree>
    <p:extLst>
      <p:ext uri="{BB962C8B-B14F-4D97-AF65-F5344CB8AC3E}">
        <p14:creationId xmlns:p14="http://schemas.microsoft.com/office/powerpoint/2010/main" val="19884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923F-2B95-8D5A-8578-DBC0FC0DC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FF7AA9-7C16-A939-67C8-DF700FEF7D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563352" cy="4479925"/>
          </a:xfrm>
        </p:spPr>
        <p:txBody>
          <a:bodyPr>
            <a:normAutofit/>
          </a:bodyPr>
          <a:lstStyle/>
          <a:p>
            <a:r>
              <a:rPr lang="en-US" dirty="0"/>
              <a:t>To develop a predictive model to autonomously navigate a virtual vehicle in Unity using computer vision and machine learning.</a:t>
            </a:r>
          </a:p>
          <a:p>
            <a:r>
              <a:rPr lang="en-US" b="1" dirty="0"/>
              <a:t>Specific Aims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1. Real-time steering predictions using visual data.</a:t>
            </a:r>
          </a:p>
          <a:p>
            <a:pPr marL="0" indent="0">
              <a:buNone/>
            </a:pPr>
            <a:r>
              <a:rPr lang="en-US" dirty="0"/>
              <a:t>2. Address challenges in data preprocessing and feature engineering.</a:t>
            </a:r>
          </a:p>
          <a:p>
            <a:pPr marL="0" indent="0">
              <a:buNone/>
            </a:pPr>
            <a:r>
              <a:rPr lang="en-US" dirty="0"/>
              <a:t>3. Lay the groundwork for simulation-based testing of autonomous algorithms.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EA6BC-F3A8-6DDC-F1F8-6348F54E8B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634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4DAF-F207-3061-24D6-6AFF5524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IN" dirty="0"/>
              <a:t>Dataset Overview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94AC61-4F6E-98E2-D42B-F2114BBA12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399033"/>
            <a:ext cx="10190819" cy="48409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Source</a:t>
            </a:r>
            <a:r>
              <a:rPr lang="en-US" dirty="0"/>
              <a:t>: Images and metadata collected from a Udacity simulator provided by Unity.</a:t>
            </a:r>
          </a:p>
          <a:p>
            <a:r>
              <a:rPr lang="en-US" b="1" dirty="0"/>
              <a:t>Key Components:</a:t>
            </a:r>
          </a:p>
          <a:p>
            <a:pPr>
              <a:buFontTx/>
              <a:buChar char="-"/>
            </a:pPr>
            <a:r>
              <a:rPr lang="en-US" dirty="0"/>
              <a:t>Three camera perspectives (left, center, right).It is stored as image files.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CSV file with steering, throttle, reverse, and speed metadata.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Authenticity: Mimics real-world driving scenarios for robust training.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F9477-0E09-541A-1BEE-18EAF43FE0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705741-8AA5-ED64-10CC-DC8B0B4339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437" r="40059" b="3683"/>
          <a:stretch/>
        </p:blipFill>
        <p:spPr>
          <a:xfrm>
            <a:off x="1830323" y="2431289"/>
            <a:ext cx="8000442" cy="12491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BF93FB-01D5-4212-0D6A-E0A820BA1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323" y="4047066"/>
            <a:ext cx="8054348" cy="153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75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D1FD-9CC8-4CB0-8247-CFAB90695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dirty="0"/>
              <a:t>Data wrangling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814C5-5D60-0866-7B45-798BC7C8D1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8E5DDF8-42BF-CDFE-D8BB-C9DDE51C502D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765048" y="1922506"/>
            <a:ext cx="6490885" cy="3955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Handling Missing Values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Removes null entries to ensure clean data for modeling.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Removing Duplicates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Avoids redundancy and potential model bias.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Outlier Removal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Retains realistic steering angles (-1 to 1) for accuracy.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Bin-Based Filtering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Balances data across 25 bins to reduce bias.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 Verification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Uses histograms to confirm balanced data distribution.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761641-BB77-5A73-C580-DDC5F2ED7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933" y="1922506"/>
            <a:ext cx="4598082" cy="362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F36F11-A50A-4347-9430-9522EAFCA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6931152" cy="557784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397C2-87E9-7B6B-C70E-D65B58E1C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50" y="1531616"/>
            <a:ext cx="5120650" cy="3794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563A9E-1E96-19D0-3A7A-09BDF261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451" y="1531616"/>
            <a:ext cx="5047498" cy="3776479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A696716C-0EC8-2155-D10A-901D919EFA3F}"/>
              </a:ext>
            </a:extLst>
          </p:cNvPr>
          <p:cNvSpPr txBox="1">
            <a:spLocks/>
          </p:cNvSpPr>
          <p:nvPr/>
        </p:nvSpPr>
        <p:spPr>
          <a:xfrm>
            <a:off x="841248" y="841248"/>
            <a:ext cx="10479024" cy="5577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2000" b="1" kern="1200" cap="all" spc="3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Bin based filtering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20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CB087B-CB5E-35C5-3AD8-D1A6E1AF8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dirty="0"/>
              <a:t>Augmentation techniques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D21260-CA2B-A3CE-A66C-D711A90B4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33" y="3954309"/>
            <a:ext cx="9287933" cy="25552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C818B4-8DF2-43B1-DC63-93AA66808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93" y="1204806"/>
            <a:ext cx="9287933" cy="255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80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89681-1DF1-77E3-2793-4E01FAD4E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D9833D-20B5-4E3A-5A72-F29B231E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dirty="0"/>
              <a:t>Augmentation techniques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217C5-97A0-1BEE-188A-84CAC81F4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33" y="1246632"/>
            <a:ext cx="9287933" cy="2555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08110-E57E-EF0B-7F88-FBF1D525E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032" y="4032508"/>
            <a:ext cx="9287933" cy="25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5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A5122-9B65-C3DC-B69C-3C6C00BF0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2395A1-6198-5F22-FE17-EC186F20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dirty="0"/>
              <a:t>Augmentation techniques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F3132-D18F-A2BF-EF24-E5375F10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793" y="1136378"/>
            <a:ext cx="9287933" cy="2555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7F178B-0767-B321-C8D0-B27AB66F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92" y="3844225"/>
            <a:ext cx="9287933" cy="25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53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30C07-2641-D4E1-17A1-A2A4D49E7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25DAF8-A6F8-57B8-5B81-2E3C751C7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dirty="0"/>
              <a:t>Image 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1B1B4-1DB9-68AD-7227-8F7C67977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33" y="3755397"/>
            <a:ext cx="9618133" cy="2646121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1B9C34C8-7AFA-1443-FE94-FFF2D4FE1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067" y="1376992"/>
            <a:ext cx="8711680" cy="2118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Cropping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Focus on road (rows 60-135).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Color Conversion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RGB to YUV for better luminance-chrominance understanding.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Gaussian Blur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Reduces noise and enhances key features.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Resizing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Standardizes to 200x66 pixels.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Normalization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Scales pixel values to [0, 1] for efficient training. </a:t>
            </a:r>
          </a:p>
        </p:txBody>
      </p:sp>
    </p:spTree>
    <p:extLst>
      <p:ext uri="{BB962C8B-B14F-4D97-AF65-F5344CB8AC3E}">
        <p14:creationId xmlns:p14="http://schemas.microsoft.com/office/powerpoint/2010/main" val="283415492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6683539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5BC7E"/>
      </a:accent1>
      <a:accent2>
        <a:srgbClr val="FFC330"/>
      </a:accent2>
      <a:accent3>
        <a:srgbClr val="BE80FF"/>
      </a:accent3>
      <a:accent4>
        <a:srgbClr val="FF8345"/>
      </a:accent4>
      <a:accent5>
        <a:srgbClr val="FF70BF"/>
      </a:accent5>
      <a:accent6>
        <a:srgbClr val="60A2F5"/>
      </a:accent6>
      <a:hlink>
        <a:srgbClr val="5C4EDC"/>
      </a:hlink>
      <a:folHlink>
        <a:srgbClr val="7FC5FF"/>
      </a:folHlink>
    </a:clrScheme>
    <a:fontScheme name="Custom 32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66835393_win32_SD_v3" id="{4170EB69-3ACE-4C18-BE4C-C6CBD8BF8A79}" vid="{8A480AB3-AE5D-4813-AA67-ADACC5EA6C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146EB691-4DD5-4558-B7D1-3EA8CC81E2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247F30-5811-40C0-99EC-CF53200590B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2743</TotalTime>
  <Words>684</Words>
  <Application>Microsoft Office PowerPoint</Application>
  <PresentationFormat>Widescreen</PresentationFormat>
  <Paragraphs>99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Light</vt:lpstr>
      <vt:lpstr>Arial</vt:lpstr>
      <vt:lpstr>Calibri</vt:lpstr>
      <vt:lpstr>Roboto</vt:lpstr>
      <vt:lpstr>Custom</vt:lpstr>
      <vt:lpstr>CS620 – Introduction to data science and analytics </vt:lpstr>
      <vt:lpstr>Objective</vt:lpstr>
      <vt:lpstr>Dataset Overview </vt:lpstr>
      <vt:lpstr>Data wrangling </vt:lpstr>
      <vt:lpstr>  </vt:lpstr>
      <vt:lpstr>Augmentation techniques</vt:lpstr>
      <vt:lpstr>Augmentation techniques</vt:lpstr>
      <vt:lpstr>Augmentation techniques</vt:lpstr>
      <vt:lpstr>Image PREPROCESSING</vt:lpstr>
      <vt:lpstr>Baseline and Mixed Augmentation Techniques </vt:lpstr>
      <vt:lpstr>Model Architecture - Machine Learning Model  </vt:lpstr>
      <vt:lpstr>Evaluation metrics-Performance comparison </vt:lpstr>
      <vt:lpstr>Visualization</vt:lpstr>
      <vt:lpstr>Key findings and analysis</vt:lpstr>
      <vt:lpstr>Applications</vt:lpstr>
      <vt:lpstr>References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VARSHA</dc:creator>
  <cp:lastModifiedBy>varsha02nats@outlook.com</cp:lastModifiedBy>
  <cp:revision>2</cp:revision>
  <dcterms:created xsi:type="dcterms:W3CDTF">2023-08-29T05:36:21Z</dcterms:created>
  <dcterms:modified xsi:type="dcterms:W3CDTF">2024-12-09T04:14:42Z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